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77" r:id="rId5"/>
    <p:sldId id="285" r:id="rId6"/>
    <p:sldId id="283" r:id="rId7"/>
    <p:sldId id="284" r:id="rId8"/>
    <p:sldId id="286" r:id="rId9"/>
    <p:sldId id="289" r:id="rId10"/>
    <p:sldId id="290" r:id="rId11"/>
    <p:sldId id="288" r:id="rId12"/>
    <p:sldId id="292" r:id="rId13"/>
    <p:sldId id="293" r:id="rId14"/>
    <p:sldId id="295" r:id="rId15"/>
    <p:sldId id="294" r:id="rId16"/>
    <p:sldId id="291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282" r:id="rId25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82E"/>
    <a:srgbClr val="42AB0B"/>
    <a:srgbClr val="FF6400"/>
    <a:srgbClr val="815DC7"/>
    <a:srgbClr val="00295C"/>
    <a:srgbClr val="008CB0"/>
    <a:srgbClr val="FEBE10"/>
    <a:srgbClr val="F9E018"/>
    <a:srgbClr val="00BAE1"/>
    <a:srgbClr val="865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/>
    <p:restoredTop sz="94819"/>
  </p:normalViewPr>
  <p:slideViewPr>
    <p:cSldViewPr>
      <p:cViewPr>
        <p:scale>
          <a:sx n="109" d="100"/>
          <a:sy n="109" d="100"/>
        </p:scale>
        <p:origin x="768" y="3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48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1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5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5255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435E9DC-EACD-47D1-B260-24B97C8D8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F73C7E9C-1C82-44FA-F06D-455484DE6C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903AA51-52C5-6135-D11C-BF44A8E34C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B1B30C2F-79CD-F09E-4B40-82CBEB261F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11BC427-8F9B-4F0A-A504-F770F0D8B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273D03F5-DF72-727B-CB79-95D4AAD45E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88E3B3B-7244-64E7-616B-9FCC02B04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64424AFE-0CC5-16E1-5890-A5F4AB29F9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C6E4-1779-284E-852B-9988292F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57200"/>
            <a:ext cx="13284200" cy="3416320"/>
          </a:xfrm>
        </p:spPr>
        <p:txBody>
          <a:bodyPr/>
          <a:lstStyle/>
          <a:p>
            <a:r>
              <a:rPr lang="en-US" sz="5400" dirty="0"/>
              <a:t>Pedaling Forward: The Evolution of Bicycling Infrastructure in 3 Canadian Cities from 2010 to 2022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DDDF-2F3A-4440-88EE-AC4BAD3B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3429000"/>
            <a:ext cx="13195300" cy="3524042"/>
          </a:xfrm>
        </p:spPr>
        <p:txBody>
          <a:bodyPr lIns="144000"/>
          <a:lstStyle/>
          <a:p>
            <a:pPr marL="0" indent="0">
              <a:buNone/>
            </a:pPr>
            <a:r>
              <a:rPr lang="en-US" dirty="0"/>
              <a:t>Richard Wen		Brice </a:t>
            </a:r>
            <a:r>
              <a:rPr lang="en-US" dirty="0" err="1"/>
              <a:t>Batomen</a:t>
            </a:r>
            <a:r>
              <a:rPr lang="en-US" dirty="0"/>
              <a:t>		Linda Rothman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800" b="0" dirty="0"/>
              <a:t>Postdoctoral Fellow		Associate Professor		Associate Professor</a:t>
            </a:r>
          </a:p>
          <a:p>
            <a:pPr marL="0" indent="0">
              <a:buNone/>
            </a:pPr>
            <a:r>
              <a:rPr lang="en-US" sz="1600" b="0" dirty="0"/>
              <a:t>Dalla Lana School of Public Health	Dalla Lana School of Public Health	School of Occupational and Public Health</a:t>
            </a:r>
          </a:p>
          <a:p>
            <a:pPr marL="0" indent="0">
              <a:buNone/>
            </a:pPr>
            <a:r>
              <a:rPr lang="en-US" sz="1600" b="0" dirty="0"/>
              <a:t>University of Toronto		University of Toronto		Toronto Metropolitan University</a:t>
            </a:r>
          </a:p>
          <a:p>
            <a:pPr marL="0" indent="0">
              <a:buNone/>
            </a:pPr>
            <a:endParaRPr lang="en-US" sz="1600" b="0" i="1" dirty="0"/>
          </a:p>
          <a:p>
            <a:pPr marL="0" indent="0">
              <a:buNone/>
            </a:pPr>
            <a:r>
              <a:rPr lang="en-US" sz="1600" b="0" i="1" dirty="0" err="1"/>
              <a:t>richard.wen@utoronto.ca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brice.kuimi@utoronto.ca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linda.rothman@torontomu.ca</a:t>
            </a:r>
            <a:endParaRPr lang="en-US" sz="1600" b="0" dirty="0"/>
          </a:p>
          <a:p>
            <a:pPr marL="0" indent="0" algn="r">
              <a:buNone/>
            </a:pPr>
            <a:endParaRPr lang="en-US" sz="8800" b="0" dirty="0"/>
          </a:p>
          <a:p>
            <a:pPr marL="0" indent="0" algn="l">
              <a:buNone/>
            </a:pPr>
            <a:r>
              <a:rPr lang="en-US" sz="1800" b="0" dirty="0"/>
              <a:t>CARSP Conference 2024 | Ottawa, Ontario | June 16-19, 2024 |Session1 B: Cyclist Safety</a:t>
            </a:r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D2F1-6FA0-CD41-93BA-0A2AA5DD5C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Vancouver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1957801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8473" y="3273187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FC03D-81C0-C337-7D99-EBDF6F994C56}"/>
              </a:ext>
            </a:extLst>
          </p:cNvPr>
          <p:cNvSpPr/>
          <p:nvPr/>
        </p:nvSpPr>
        <p:spPr>
          <a:xfrm>
            <a:off x="8715600" y="1936800"/>
            <a:ext cx="9324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375CF-E485-BDD0-52A7-C63320A92BC5}"/>
              </a:ext>
            </a:extLst>
          </p:cNvPr>
          <p:cNvSpPr/>
          <p:nvPr/>
        </p:nvSpPr>
        <p:spPr>
          <a:xfrm>
            <a:off x="8249400" y="6102000"/>
            <a:ext cx="466200" cy="780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1A9EA-4861-ECC0-26D5-82AC77FA89F2}"/>
              </a:ext>
            </a:extLst>
          </p:cNvPr>
          <p:cNvSpPr/>
          <p:nvPr/>
        </p:nvSpPr>
        <p:spPr>
          <a:xfrm>
            <a:off x="9648000" y="6796800"/>
            <a:ext cx="466200" cy="90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Calgary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548620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62.7%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04971-D35A-A457-EC67-FC6A3955A4B2}"/>
              </a:ext>
            </a:extLst>
          </p:cNvPr>
          <p:cNvSpPr/>
          <p:nvPr/>
        </p:nvSpPr>
        <p:spPr>
          <a:xfrm>
            <a:off x="4404600" y="1944000"/>
            <a:ext cx="3198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5DE46-4FFF-2690-E155-A952ECAE3491}"/>
              </a:ext>
            </a:extLst>
          </p:cNvPr>
          <p:cNvSpPr/>
          <p:nvPr/>
        </p:nvSpPr>
        <p:spPr>
          <a:xfrm>
            <a:off x="4242600" y="5857200"/>
            <a:ext cx="162000" cy="1026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2123A-ED7F-6526-C859-892EE255BD44}"/>
              </a:ext>
            </a:extLst>
          </p:cNvPr>
          <p:cNvSpPr/>
          <p:nvPr/>
        </p:nvSpPr>
        <p:spPr>
          <a:xfrm>
            <a:off x="4724400" y="5472000"/>
            <a:ext cx="162000" cy="1411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5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Toronto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AAE62-CA3E-6B77-0FEC-865D16C9CAB4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85EF2-304A-D2A0-99B9-A1EB003BDDF2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977B6-64CE-DBB2-82B4-A180240EBEFB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4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4484E7-D898-4083-3F40-97D1A814C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6" t="2778" r="20044" b="50000"/>
          <a:stretch/>
        </p:blipFill>
        <p:spPr>
          <a:xfrm>
            <a:off x="755132" y="1752601"/>
            <a:ext cx="5632624" cy="52229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82ED3D-94AE-791F-E205-E58E83405B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" t="50000" b="3704"/>
          <a:stretch/>
        </p:blipFill>
        <p:spPr>
          <a:xfrm>
            <a:off x="6387755" y="1752600"/>
            <a:ext cx="7023445" cy="51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4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320C4-F648-FD97-855D-2EFB0E57D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48651"/>
          <a:stretch/>
        </p:blipFill>
        <p:spPr>
          <a:xfrm>
            <a:off x="638464" y="1524000"/>
            <a:ext cx="6080758" cy="53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292E6-9599-91E5-8F7F-DEAAA92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388" b="2778"/>
          <a:stretch/>
        </p:blipFill>
        <p:spPr>
          <a:xfrm>
            <a:off x="6672776" y="1447635"/>
            <a:ext cx="7249888" cy="54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Vancouver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4478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Calgary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1485900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Toronto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25DD86-F3E1-ACD9-A8AB-5B92D76B68C9}"/>
              </a:ext>
            </a:extLst>
          </p:cNvPr>
          <p:cNvSpPr/>
          <p:nvPr/>
        </p:nvSpPr>
        <p:spPr>
          <a:xfrm>
            <a:off x="79095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Comparability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Standardized infrastructure types across cities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A13BB2-F046-5A4D-88AB-D6AD6544C34E}"/>
              </a:ext>
            </a:extLst>
          </p:cNvPr>
          <p:cNvSpPr/>
          <p:nvPr/>
        </p:nvSpPr>
        <p:spPr>
          <a:xfrm>
            <a:off x="388620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Verified Change Data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Cycling data with confirmed changes and evidence  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32C035-D4ED-4A17-B0E2-99437D33C81C}"/>
              </a:ext>
            </a:extLst>
          </p:cNvPr>
          <p:cNvSpPr/>
          <p:nvPr/>
        </p:nvSpPr>
        <p:spPr>
          <a:xfrm>
            <a:off x="696066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Strict Exclusions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Temporary/mixed infrastructure &amp; directionality not considered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9FA3A-A93A-5588-5C59-85E7D58DF91B}"/>
              </a:ext>
            </a:extLst>
          </p:cNvPr>
          <p:cNvSpPr/>
          <p:nvPr/>
        </p:nvSpPr>
        <p:spPr>
          <a:xfrm>
            <a:off x="1005591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Potential Data Gaps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Possibly incomplete data for 2022 as cities may not update by end of year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Venn diagram with solid fill">
            <a:extLst>
              <a:ext uri="{FF2B5EF4-FFF2-40B4-BE49-F238E27FC236}">
                <a16:creationId xmlns:a16="http://schemas.microsoft.com/office/drawing/2014/main" id="{73CF301D-7224-024A-DBC2-C489727B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3137" y="2641483"/>
            <a:ext cx="1309875" cy="1309875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F11483F-1C5C-E616-E326-D4E499084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6125" y="2975725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8F01D880-6495-3EC2-6852-25F55F38B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0593" y="2975725"/>
            <a:ext cx="914400" cy="914400"/>
          </a:xfrm>
          <a:prstGeom prst="rect">
            <a:avLst/>
          </a:prstGeom>
        </p:spPr>
      </p:pic>
      <p:pic>
        <p:nvPicPr>
          <p:cNvPr id="16" name="Graphic 15" descr="Harvey Balls 50% with solid fill">
            <a:extLst>
              <a:ext uri="{FF2B5EF4-FFF2-40B4-BE49-F238E27FC236}">
                <a16:creationId xmlns:a16="http://schemas.microsoft.com/office/drawing/2014/main" id="{7446F20F-C5E4-3842-EE4F-D87F28A8B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5843" y="2975725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5269F1-A0EF-EF35-F7EB-D58CC81BD1FF}"/>
              </a:ext>
            </a:extLst>
          </p:cNvPr>
          <p:cNvSpPr/>
          <p:nvPr/>
        </p:nvSpPr>
        <p:spPr>
          <a:xfrm>
            <a:off x="790950" y="1524000"/>
            <a:ext cx="5809500" cy="781301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259A2B-DE11-3658-50A4-EACE239AEDEF}"/>
              </a:ext>
            </a:extLst>
          </p:cNvPr>
          <p:cNvSpPr/>
          <p:nvPr/>
        </p:nvSpPr>
        <p:spPr>
          <a:xfrm>
            <a:off x="6960668" y="1524000"/>
            <a:ext cx="5809500" cy="781301"/>
          </a:xfrm>
          <a:prstGeom prst="roundRect">
            <a:avLst/>
          </a:prstGeom>
          <a:solidFill>
            <a:srgbClr val="FF64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89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02223-0A2E-7EF7-8648-E83C55348B39}"/>
              </a:ext>
            </a:extLst>
          </p:cNvPr>
          <p:cNvGrpSpPr/>
          <p:nvPr/>
        </p:nvGrpSpPr>
        <p:grpSpPr>
          <a:xfrm>
            <a:off x="790950" y="1600200"/>
            <a:ext cx="12391650" cy="1535166"/>
            <a:chOff x="790950" y="1965199"/>
            <a:chExt cx="12391650" cy="15351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E9423-3B5B-FCE8-519A-6DEC7DEFD51B}"/>
                </a:ext>
              </a:extLst>
            </p:cNvPr>
            <p:cNvSpPr/>
            <p:nvPr/>
          </p:nvSpPr>
          <p:spPr>
            <a:xfrm>
              <a:off x="790950" y="1965199"/>
              <a:ext cx="12391650" cy="1535166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Cycling infrastructure growth since 2009 especially after 2019.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Evidence of implementation of planned infrastructure.</a:t>
              </a:r>
            </a:p>
          </p:txBody>
        </p:sp>
        <p:pic>
          <p:nvPicPr>
            <p:cNvPr id="15" name="Graphic 14" descr="Bar graph with upward trend with solid fill">
              <a:extLst>
                <a:ext uri="{FF2B5EF4-FFF2-40B4-BE49-F238E27FC236}">
                  <a16:creationId xmlns:a16="http://schemas.microsoft.com/office/drawing/2014/main" id="{94AD21E7-AFCD-A58C-686F-5F853ABA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4456" y="2258478"/>
              <a:ext cx="948920" cy="9489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86B59-51AA-EEE2-2364-9300F0EA08FE}"/>
              </a:ext>
            </a:extLst>
          </p:cNvPr>
          <p:cNvGrpSpPr/>
          <p:nvPr/>
        </p:nvGrpSpPr>
        <p:grpSpPr>
          <a:xfrm>
            <a:off x="790950" y="3428645"/>
            <a:ext cx="12391650" cy="1700493"/>
            <a:chOff x="790950" y="3797739"/>
            <a:chExt cx="12391650" cy="170049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BCE53A-D0D5-383C-2981-77D7F0529356}"/>
                </a:ext>
              </a:extLst>
            </p:cNvPr>
            <p:cNvSpPr/>
            <p:nvPr/>
          </p:nvSpPr>
          <p:spPr>
            <a:xfrm>
              <a:off x="790950" y="3963067"/>
              <a:ext cx="12391650" cy="1535165"/>
            </a:xfrm>
            <a:prstGeom prst="roundRect">
              <a:avLst>
                <a:gd name="adj" fmla="val 7952"/>
              </a:avLst>
            </a:prstGeom>
            <a:solidFill>
              <a:srgbClr val="42AB0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~42/74/83% of Calgary/Toronto/Vancouver city data had correct install years.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Better data verification &amp; standards needed for research purposes.</a:t>
              </a:r>
            </a:p>
          </p:txBody>
        </p:sp>
        <p:pic>
          <p:nvPicPr>
            <p:cNvPr id="20" name="Graphic 19" descr="Checkbox Checked with solid fill">
              <a:extLst>
                <a:ext uri="{FF2B5EF4-FFF2-40B4-BE49-F238E27FC236}">
                  <a16:creationId xmlns:a16="http://schemas.microsoft.com/office/drawing/2014/main" id="{2D8CFA7B-75E8-9FC7-82D2-A4B1B1C91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1475" y="3797739"/>
              <a:ext cx="1254883" cy="12548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62FACD-AAFF-6028-8345-801587DC7EF3}"/>
              </a:ext>
            </a:extLst>
          </p:cNvPr>
          <p:cNvGrpSpPr/>
          <p:nvPr/>
        </p:nvGrpSpPr>
        <p:grpSpPr>
          <a:xfrm>
            <a:off x="790950" y="5587745"/>
            <a:ext cx="12391650" cy="1535164"/>
            <a:chOff x="790950" y="5350001"/>
            <a:chExt cx="12391650" cy="15351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A1AAB6D-0C66-3A93-96C2-34B3B9D5BC68}"/>
                </a:ext>
              </a:extLst>
            </p:cNvPr>
            <p:cNvSpPr/>
            <p:nvPr/>
          </p:nvSpPr>
          <p:spPr>
            <a:xfrm>
              <a:off x="790950" y="5350001"/>
              <a:ext cx="12391650" cy="1535164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Trends comparable across cities with standardized infrastructure types. However, care needed to include appropriate types for purpose of study.</a:t>
              </a:r>
            </a:p>
          </p:txBody>
        </p:sp>
        <p:pic>
          <p:nvPicPr>
            <p:cNvPr id="22" name="Graphic 21" descr="Venn diagram with solid fill">
              <a:extLst>
                <a:ext uri="{FF2B5EF4-FFF2-40B4-BE49-F238E27FC236}">
                  <a16:creationId xmlns:a16="http://schemas.microsoft.com/office/drawing/2014/main" id="{0730BB0E-BAD0-F50D-2D53-0F6DA326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9139" y="5597806"/>
              <a:ext cx="1039554" cy="1039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5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Cycling … Healthy, but Dangerous?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collage of people riding bikes&#10;&#10;Description automatically generated">
            <a:extLst>
              <a:ext uri="{FF2B5EF4-FFF2-40B4-BE49-F238E27FC236}">
                <a16:creationId xmlns:a16="http://schemas.microsoft.com/office/drawing/2014/main" id="{5F89FEFD-5FB4-8E2A-82D4-1D737331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91" y="1790700"/>
            <a:ext cx="5334000" cy="533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D9471-004F-55E4-2A89-2E7D88B5089E}"/>
              </a:ext>
            </a:extLst>
          </p:cNvPr>
          <p:cNvSpPr txBox="1"/>
          <p:nvPr/>
        </p:nvSpPr>
        <p:spPr>
          <a:xfrm>
            <a:off x="672221" y="4613342"/>
            <a:ext cx="328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Fitness &amp; Mental Health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3E25C-4406-B080-E035-D257195C50D1}"/>
              </a:ext>
            </a:extLst>
          </p:cNvPr>
          <p:cNvSpPr txBox="1"/>
          <p:nvPr/>
        </p:nvSpPr>
        <p:spPr>
          <a:xfrm>
            <a:off x="2488031" y="203469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Cleaner 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EFB7D-2853-34B9-777F-62A82CF53484}"/>
              </a:ext>
            </a:extLst>
          </p:cNvPr>
          <p:cNvSpPr txBox="1"/>
          <p:nvPr/>
        </p:nvSpPr>
        <p:spPr>
          <a:xfrm>
            <a:off x="494420" y="3314124"/>
            <a:ext cx="346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Traffic &amp;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1A256-8354-E87E-8D4A-0AF62E3D0D6E}"/>
              </a:ext>
            </a:extLst>
          </p:cNvPr>
          <p:cNvSpPr txBox="1"/>
          <p:nvPr/>
        </p:nvSpPr>
        <p:spPr>
          <a:xfrm>
            <a:off x="965591" y="5912560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 Lives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75C8C-7B16-459B-F63F-405BC171077B}"/>
              </a:ext>
            </a:extLst>
          </p:cNvPr>
          <p:cNvSpPr txBox="1"/>
          <p:nvPr/>
        </p:nvSpPr>
        <p:spPr>
          <a:xfrm>
            <a:off x="4572000" y="7595098"/>
            <a:ext cx="655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Teschke, K., Reynolds, C. C., Ries, F. J., Gouge, B., &amp; Winters, M. (2012). Bicycling: Health risk or benefit. UBC Med J, 3(2), 6-11.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5205C-140C-C045-6A18-73B45846FC50}"/>
              </a:ext>
            </a:extLst>
          </p:cNvPr>
          <p:cNvSpPr txBox="1"/>
          <p:nvPr/>
        </p:nvSpPr>
        <p:spPr>
          <a:xfrm>
            <a:off x="9853295" y="3606968"/>
            <a:ext cx="4146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Risk of Injury &amp; Death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e.g. 2.3X injury, 1.8X death versus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vehicles in US (1999-2003)</a:t>
            </a:r>
            <a:endParaRPr lang="en-US" sz="2400" dirty="0">
              <a:solidFill>
                <a:srgbClr val="002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DDF6D-ED77-ACFE-C352-FE0EEA43A33F}"/>
              </a:ext>
            </a:extLst>
          </p:cNvPr>
          <p:cNvSpPr txBox="1"/>
          <p:nvPr/>
        </p:nvSpPr>
        <p:spPr>
          <a:xfrm>
            <a:off x="9159624" y="2029184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DCA38-253E-61D5-F870-AA7EF4FD444E}"/>
              </a:ext>
            </a:extLst>
          </p:cNvPr>
          <p:cNvSpPr txBox="1"/>
          <p:nvPr/>
        </p:nvSpPr>
        <p:spPr>
          <a:xfrm>
            <a:off x="9588891" y="5912560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Shorter Lives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FE56E5-1D6B-35CE-12D8-906BE7D875C8}"/>
              </a:ext>
            </a:extLst>
          </p:cNvPr>
          <p:cNvSpPr/>
          <p:nvPr/>
        </p:nvSpPr>
        <p:spPr>
          <a:xfrm>
            <a:off x="4114799" y="1676400"/>
            <a:ext cx="5612231" cy="5562600"/>
          </a:xfrm>
          <a:prstGeom prst="ellipse">
            <a:avLst/>
          </a:prstGeom>
          <a:noFill/>
          <a:ln w="76200">
            <a:solidFill>
              <a:srgbClr val="008C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B0D12-A77A-9698-1AD1-A8E0DAAD7B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9291B-7F68-C326-7CF0-242EB8C2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E4725-4E7E-92EB-75AC-D57BB73CC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206249"/>
            <a:ext cx="13284200" cy="461665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</a:rPr>
              <a:t>This study was supported by the Canadian Institutes of Health Research (CIHR).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BF9A1B-6916-5A50-2D22-64EEF112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3525899"/>
            <a:ext cx="5047718" cy="11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BC10-37CF-224F-A405-39376C4D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5" y="457200"/>
            <a:ext cx="6607474" cy="424731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Thank You for Your Time!</a:t>
            </a:r>
            <a:br>
              <a:rPr lang="en-US" dirty="0"/>
            </a:br>
            <a:br>
              <a:rPr lang="en-US" dirty="0"/>
            </a:br>
            <a:r>
              <a:rPr lang="en-US" sz="2800" kern="0" dirty="0">
                <a:latin typeface="+mn-lt"/>
              </a:rPr>
              <a:t>Richard Wen</a:t>
            </a:r>
            <a:br>
              <a:rPr lang="en-US" sz="2800" kern="0" dirty="0">
                <a:latin typeface="+mn-lt"/>
              </a:rPr>
            </a:br>
            <a:br>
              <a:rPr lang="en-US" sz="1800" kern="0" dirty="0">
                <a:latin typeface="+mn-lt"/>
              </a:rPr>
            </a:br>
            <a:r>
              <a:rPr lang="en-US" sz="2400" b="0" kern="0" dirty="0">
                <a:latin typeface="+mn-lt"/>
              </a:rPr>
              <a:t>Postdoctoral Fellow</a:t>
            </a:r>
            <a:br>
              <a:rPr lang="en-US" sz="2400" b="0" kern="0" dirty="0">
                <a:latin typeface="+mn-lt"/>
              </a:rPr>
            </a:br>
            <a:r>
              <a:rPr lang="en-US" sz="2400" b="0" i="1" kern="0" dirty="0" err="1">
                <a:latin typeface="+mn-lt"/>
              </a:rPr>
              <a:t>richard.wen@utoronto.ca</a:t>
            </a: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r>
              <a:rPr lang="en-US" sz="2000" b="0" u="sng" kern="0" dirty="0">
                <a:latin typeface="+mn-lt"/>
              </a:rPr>
              <a:t>R Code and Data for Figures and Tables</a:t>
            </a:r>
            <a:endParaRPr lang="en-US" b="0" u="sng" dirty="0">
              <a:latin typeface="+mn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7A76B9-B766-1FE3-4267-BD2747626911}"/>
              </a:ext>
            </a:extLst>
          </p:cNvPr>
          <p:cNvSpPr txBox="1">
            <a:spLocks/>
          </p:cNvSpPr>
          <p:nvPr/>
        </p:nvSpPr>
        <p:spPr>
          <a:xfrm>
            <a:off x="8153400" y="4808399"/>
            <a:ext cx="5486400" cy="44940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0" kern="0" dirty="0">
                <a:latin typeface="Arial" panose="020B0604020202020204" pitchFamily="34" charset="0"/>
              </a:rPr>
              <a:t>https://</a:t>
            </a:r>
            <a:r>
              <a:rPr lang="en-US" sz="2000" b="0" kern="0" dirty="0" err="1">
                <a:latin typeface="Arial" panose="020B0604020202020204" pitchFamily="34" charset="0"/>
              </a:rPr>
              <a:t>rrwen.github.io</a:t>
            </a:r>
            <a:r>
              <a:rPr lang="en-US" sz="2000" b="0" kern="0" dirty="0">
                <a:latin typeface="Arial" panose="020B0604020202020204" pitchFamily="34" charset="0"/>
              </a:rPr>
              <a:t>/</a:t>
            </a:r>
            <a:r>
              <a:rPr lang="en-US" sz="2000" b="0" kern="0" dirty="0" err="1">
                <a:latin typeface="Arial" panose="020B0604020202020204" pitchFamily="34" charset="0"/>
              </a:rPr>
              <a:t>recovr-infracycle</a:t>
            </a:r>
            <a:endParaRPr lang="en-US" sz="2000" b="0" kern="0" dirty="0">
              <a:latin typeface="Arial" panose="020B0604020202020204" pitchFamily="34" charset="0"/>
            </a:endParaRPr>
          </a:p>
        </p:txBody>
      </p:sp>
      <p:pic>
        <p:nvPicPr>
          <p:cNvPr id="4" name="Graphic 3" descr="Share with solid fill">
            <a:extLst>
              <a:ext uri="{FF2B5EF4-FFF2-40B4-BE49-F238E27FC236}">
                <a16:creationId xmlns:a16="http://schemas.microsoft.com/office/drawing/2014/main" id="{251BC855-D5A6-2793-E141-D360EE6F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718" y="4775424"/>
            <a:ext cx="449400" cy="449400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F64E640-B8C5-C954-B96A-DF2CDB6D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5471953"/>
            <a:ext cx="2300447" cy="2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Pandemic Cycling Boom and Safer Streets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0B9E7-3A14-BD5F-751C-0FED848BDC82}"/>
              </a:ext>
            </a:extLst>
          </p:cNvPr>
          <p:cNvSpPr txBox="1"/>
          <p:nvPr/>
        </p:nvSpPr>
        <p:spPr>
          <a:xfrm>
            <a:off x="4492658" y="7450723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Buehler, R., &amp; 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Pucher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(2022). Cycling through the COVID-19 pandemic to a more sustainable transport future: Evidence from case studies of 14 large bicycle-friendly cities in Europe and North America. Sustainability, 14(12), 7293.</a:t>
            </a:r>
          </a:p>
        </p:txBody>
      </p:sp>
      <p:pic>
        <p:nvPicPr>
          <p:cNvPr id="20" name="Picture 19" descr="A person and child on a bike&#10;&#10;Description automatically generated">
            <a:extLst>
              <a:ext uri="{FF2B5EF4-FFF2-40B4-BE49-F238E27FC236}">
                <a16:creationId xmlns:a16="http://schemas.microsoft.com/office/drawing/2014/main" id="{28B27EF0-D106-2440-6C34-6B37B887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1" y="1960192"/>
            <a:ext cx="12554045" cy="46762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D62B7A-30E3-1656-B97C-AA7AB0CCBC29}"/>
              </a:ext>
            </a:extLst>
          </p:cNvPr>
          <p:cNvSpPr/>
          <p:nvPr/>
        </p:nvSpPr>
        <p:spPr>
          <a:xfrm>
            <a:off x="790950" y="196519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990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Cyclists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 of 13 Countries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+27% Italy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761302-9A77-C61A-5458-D93CB8265A79}"/>
              </a:ext>
            </a:extLst>
          </p:cNvPr>
          <p:cNvSpPr/>
          <p:nvPr/>
        </p:nvSpPr>
        <p:spPr>
          <a:xfrm>
            <a:off x="3962400" y="1952171"/>
            <a:ext cx="281940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Reduced Speed Limits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30 km/h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Slow streets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DAEC03-DE5B-1F23-AD81-BBD2196A833F}"/>
              </a:ext>
            </a:extLst>
          </p:cNvPr>
          <p:cNvSpPr/>
          <p:nvPr/>
        </p:nvSpPr>
        <p:spPr>
          <a:xfrm>
            <a:off x="7210926" y="1962000"/>
            <a:ext cx="2844000" cy="4626000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Cycling Education</a:t>
            </a:r>
          </a:p>
          <a:p>
            <a:pPr algn="ctr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Free Courses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6/7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grade schools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90B26B-8310-EE09-C2D3-71188C7746EE}"/>
              </a:ext>
            </a:extLst>
          </p:cNvPr>
          <p:cNvSpPr/>
          <p:nvPr/>
        </p:nvSpPr>
        <p:spPr>
          <a:xfrm>
            <a:off x="10476000" y="1947709"/>
            <a:ext cx="2862000" cy="4688774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Infrastructure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Expansions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17 routes by 2027 Montréal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53705C1-4370-C7D6-B4BC-36F1EEC965FF}"/>
              </a:ext>
            </a:extLst>
          </p:cNvPr>
          <p:cNvSpPr/>
          <p:nvPr/>
        </p:nvSpPr>
        <p:spPr>
          <a:xfrm>
            <a:off x="10515600" y="1947709"/>
            <a:ext cx="2829396" cy="4703080"/>
          </a:xfrm>
          <a:prstGeom prst="roundRect">
            <a:avLst>
              <a:gd name="adj" fmla="val 7952"/>
            </a:avLst>
          </a:prstGeom>
          <a:noFill/>
          <a:ln w="76200"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154FC-C461-7647-D2F7-8977BCFE3796}"/>
              </a:ext>
            </a:extLst>
          </p:cNvPr>
          <p:cNvSpPr txBox="1"/>
          <p:nvPr/>
        </p:nvSpPr>
        <p:spPr>
          <a:xfrm>
            <a:off x="4492658" y="7728408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vancouver.ca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/streets-transportation/making-streets-for-people-program.   </a:t>
            </a:r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bikehub.ca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/bike-to-school</a:t>
            </a:r>
          </a:p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montreal.ca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/articles/ebn-montreals-express-bike-network-4666</a:t>
            </a:r>
          </a:p>
        </p:txBody>
      </p:sp>
    </p:spTree>
    <p:extLst>
      <p:ext uri="{BB962C8B-B14F-4D97-AF65-F5344CB8AC3E}">
        <p14:creationId xmlns:p14="http://schemas.microsoft.com/office/powerpoint/2010/main" val="415822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Infrastructure: Is it Happening? How Do We Know?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0387F-283A-CEC5-FD9B-2B7E97E9A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886716" y="1646591"/>
            <a:ext cx="5957338" cy="2984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4E140-C1E0-8A34-0C92-8574B7A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52" y="2978572"/>
            <a:ext cx="5608868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A17635-9E69-0E32-015B-91C21C2B71F2}"/>
              </a:ext>
            </a:extLst>
          </p:cNvPr>
          <p:cNvSpPr txBox="1"/>
          <p:nvPr/>
        </p:nvSpPr>
        <p:spPr>
          <a:xfrm>
            <a:off x="7459220" y="202019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C852-BE77-2EA3-560B-56AB5D47C87C}"/>
              </a:ext>
            </a:extLst>
          </p:cNvPr>
          <p:cNvSpPr txBox="1"/>
          <p:nvPr/>
        </p:nvSpPr>
        <p:spPr>
          <a:xfrm>
            <a:off x="8077200" y="3590533"/>
            <a:ext cx="264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3578D-2324-3376-A86B-EDA486E0F20D}"/>
              </a:ext>
            </a:extLst>
          </p:cNvPr>
          <p:cNvSpPr txBox="1"/>
          <p:nvPr/>
        </p:nvSpPr>
        <p:spPr>
          <a:xfrm>
            <a:off x="9982200" y="516087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FC10-8328-C634-7706-8BA8A02F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0" b="1225"/>
          <a:stretch/>
        </p:blipFill>
        <p:spPr>
          <a:xfrm>
            <a:off x="2752436" y="4608880"/>
            <a:ext cx="6731000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31181-591C-73F3-047D-AEC1C49465F1}"/>
              </a:ext>
            </a:extLst>
          </p:cNvPr>
          <p:cNvSpPr txBox="1"/>
          <p:nvPr/>
        </p:nvSpPr>
        <p:spPr>
          <a:xfrm>
            <a:off x="4636201" y="7800201"/>
            <a:ext cx="673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opendata.vancouver.ca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data.calgary.ca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open.toronto.ca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68556-A6FE-2444-7502-992F580C7EA4}"/>
              </a:ext>
            </a:extLst>
          </p:cNvPr>
          <p:cNvSpPr txBox="1"/>
          <p:nvPr/>
        </p:nvSpPr>
        <p:spPr>
          <a:xfrm>
            <a:off x="419685" y="3821366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5E548-1E92-3624-3EF5-D3F6D248FE08}"/>
              </a:ext>
            </a:extLst>
          </p:cNvPr>
          <p:cNvSpPr txBox="1"/>
          <p:nvPr/>
        </p:nvSpPr>
        <p:spPr>
          <a:xfrm>
            <a:off x="1347555" y="5338595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AC1C-E3FF-19AC-D0A2-CBBA52D75FCD}"/>
              </a:ext>
            </a:extLst>
          </p:cNvPr>
          <p:cNvSpPr txBox="1"/>
          <p:nvPr/>
        </p:nvSpPr>
        <p:spPr>
          <a:xfrm>
            <a:off x="2245606" y="6968903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3538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E9D337-B830-E85B-F79C-DB330F1BF854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382A50-75D1-7BF5-BA60-B4D297563DE3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92CB775F-EE5E-5A64-2746-BCB41BC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D0FC-AE07-F234-AC23-40853C99667A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cities of Vancouver, Calgary, and Toronto from 2010 to 2022: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098BB3-D770-6423-99B9-001C4F60A9E0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F7AB96-E680-358D-770B-A7FFDACD936E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0F848-F3F3-ADA9-3838-7B20329051EB}"/>
              </a:ext>
            </a:extLst>
          </p:cNvPr>
          <p:cNvSpPr txBox="1"/>
          <p:nvPr/>
        </p:nvSpPr>
        <p:spPr>
          <a:xfrm>
            <a:off x="4800600" y="7543800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127153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E9C8B-1629-32BA-599D-A6447D5311AE}"/>
              </a:ext>
            </a:extLst>
          </p:cNvPr>
          <p:cNvGrpSpPr>
            <a:grpSpLocks noChangeAspect="1"/>
          </p:cNvGrpSpPr>
          <p:nvPr/>
        </p:nvGrpSpPr>
        <p:grpSpPr>
          <a:xfrm>
            <a:off x="710940" y="1600200"/>
            <a:ext cx="3511536" cy="1958968"/>
            <a:chOff x="1583778" y="2590800"/>
            <a:chExt cx="2491295" cy="13898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47C6D-6CB7-D097-ED9F-9863A58F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29"/>
            <a:stretch/>
          </p:blipFill>
          <p:spPr>
            <a:xfrm>
              <a:off x="1583778" y="2590800"/>
              <a:ext cx="2491295" cy="1248135"/>
            </a:xfrm>
            <a:prstGeom prst="round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748185A-B7D5-8E1E-D6F5-DAD9F0F34F4B}"/>
                </a:ext>
              </a:extLst>
            </p:cNvPr>
            <p:cNvSpPr/>
            <p:nvPr/>
          </p:nvSpPr>
          <p:spPr>
            <a:xfrm>
              <a:off x="1583778" y="2590800"/>
              <a:ext cx="2491295" cy="1389810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Vancouver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opendata.vancouver.ca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89A9AD-82A2-5344-4D35-1E8FCC7B098E}"/>
              </a:ext>
            </a:extLst>
          </p:cNvPr>
          <p:cNvGrpSpPr>
            <a:grpSpLocks noChangeAspect="1"/>
          </p:cNvGrpSpPr>
          <p:nvPr/>
        </p:nvGrpSpPr>
        <p:grpSpPr>
          <a:xfrm>
            <a:off x="751824" y="3716687"/>
            <a:ext cx="3436016" cy="1958969"/>
            <a:chOff x="1588150" y="4267200"/>
            <a:chExt cx="2470503" cy="11140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C11066-096B-CC1A-4F21-4CA3C062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150" y="4267200"/>
              <a:ext cx="2470503" cy="1114065"/>
            </a:xfrm>
            <a:prstGeom prst="round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B117B4-7E94-3F37-8EF9-50025A503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8150" y="4267201"/>
              <a:ext cx="2470503" cy="1114065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Calgary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data.calgary.ca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E3B04F-E031-A9CE-D63B-61E9699A8007}"/>
              </a:ext>
            </a:extLst>
          </p:cNvPr>
          <p:cNvGrpSpPr>
            <a:grpSpLocks noChangeAspect="1"/>
          </p:cNvGrpSpPr>
          <p:nvPr/>
        </p:nvGrpSpPr>
        <p:grpSpPr>
          <a:xfrm>
            <a:off x="767348" y="5833176"/>
            <a:ext cx="3420492" cy="1285315"/>
            <a:chOff x="1544053" y="5891993"/>
            <a:chExt cx="2570747" cy="966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94686-F426-5848-11DF-C3EE9487E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209550-6850-27F3-3CAD-D44C2A22C121}"/>
                </a:ext>
              </a:extLst>
            </p:cNvPr>
            <p:cNvSpPr/>
            <p:nvPr/>
          </p:nvSpPr>
          <p:spPr>
            <a:xfrm>
              <a:off x="1544053" y="5891994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CA08AF-2127-CED6-9FB0-EFE2CACAA7EF}"/>
              </a:ext>
            </a:extLst>
          </p:cNvPr>
          <p:cNvSpPr txBox="1"/>
          <p:nvPr/>
        </p:nvSpPr>
        <p:spPr>
          <a:xfrm>
            <a:off x="4530148" y="1623646"/>
            <a:ext cx="8915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3666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Street bikeways, protected bike lanes, painted lanes, shared lanes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On-street painted lanes, protected bike lanes, local street bikeways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7EFB2-1A30-CC94-F73B-47A28646DED6}"/>
              </a:ext>
            </a:extLst>
          </p:cNvPr>
          <p:cNvSpPr txBox="1"/>
          <p:nvPr/>
        </p:nvSpPr>
        <p:spPr>
          <a:xfrm>
            <a:off x="4536010" y="3775199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4169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on-street bikeways, shared lanes, temporary and decommissioned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Active bike lanes, cycle tracks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D03B3-F9F6-D5D6-C291-84928C1A033A}"/>
              </a:ext>
            </a:extLst>
          </p:cNvPr>
          <p:cNvSpPr txBox="1"/>
          <p:nvPr/>
        </p:nvSpPr>
        <p:spPr>
          <a:xfrm>
            <a:off x="4536010" y="5833176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neighborhood routes with sharrows, multi-use trails, signed cycling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407907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Verification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18C0C-AF20-79FD-73B8-458AC4A4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33FEC-B910-7FC6-263E-E9ED09EA4847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C07495-D2FD-1D02-7DBC-A11C5515E5A5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4" descr="Gsv">
              <a:extLst>
                <a:ext uri="{FF2B5EF4-FFF2-40B4-BE49-F238E27FC236}">
                  <a16:creationId xmlns:a16="http://schemas.microsoft.com/office/drawing/2014/main" id="{15216909-3D04-A9F0-60BF-B6F71582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7EFD599-6CB2-7013-A14D-CB533BA4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8F8E7A-166E-B8FE-3ABD-D2DDEBE43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818E2A-500D-DF8E-260A-4E83CFF8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EB18A4-D139-D567-8DC4-3C62A4CD1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452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106C852-8E53-F3D9-95AF-5D5AEF04056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62BA32-CEFC-A796-69F2-95A4B3FD1EE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42513BB-896B-15B2-15E8-91E1C5239C9D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B554E86-8520-88B0-FBC9-C2DC6E3A7375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550943B-728C-AADB-2524-90FE37A15D38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D711129-2B91-8E2F-EB19-80CCB325735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6B99439-4300-0A97-17E7-222BD83D617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9A6077A-C665-AFE7-DF9E-52ACD148095B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A2CF008-F6BB-6E7B-B98B-B5AA51E0026C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D25AA5-6406-0C32-890E-B374102FC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Mathematics with solid fill">
              <a:extLst>
                <a:ext uri="{FF2B5EF4-FFF2-40B4-BE49-F238E27FC236}">
                  <a16:creationId xmlns:a16="http://schemas.microsoft.com/office/drawing/2014/main" id="{8C8C11C0-E4F9-F06B-1A34-9B695FEB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31" name="Graphic 30" descr="Caret Right with solid fill">
            <a:extLst>
              <a:ext uri="{FF2B5EF4-FFF2-40B4-BE49-F238E27FC236}">
                <a16:creationId xmlns:a16="http://schemas.microsoft.com/office/drawing/2014/main" id="{4BBE9242-6936-6E9B-5FF3-E1289A0B2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EB9599D-E914-1177-83BD-E7FE9C1CF133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A16212-9362-B4B1-462C-B668078E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Settings with solid fill">
              <a:extLst>
                <a:ext uri="{FF2B5EF4-FFF2-40B4-BE49-F238E27FC236}">
                  <a16:creationId xmlns:a16="http://schemas.microsoft.com/office/drawing/2014/main" id="{7DDFEA83-15A6-B805-6E60-97350D5A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76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pic>
        <p:nvPicPr>
          <p:cNvPr id="5" name="Picture 4" descr="A flowchart of a flowchart&#10;&#10;Description automatically generated">
            <a:extLst>
              <a:ext uri="{FF2B5EF4-FFF2-40B4-BE49-F238E27FC236}">
                <a16:creationId xmlns:a16="http://schemas.microsoft.com/office/drawing/2014/main" id="{B5F3F2BF-9D08-50D9-4AC9-54B77214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6"/>
          <a:stretch/>
        </p:blipFill>
        <p:spPr>
          <a:xfrm>
            <a:off x="2438400" y="1348264"/>
            <a:ext cx="8044418" cy="60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customXml/itemProps2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5537</TotalTime>
  <Words>934</Words>
  <Application>Microsoft Macintosh PowerPoint</Application>
  <PresentationFormat>Custom</PresentationFormat>
  <Paragraphs>203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Office Theme</vt:lpstr>
      <vt:lpstr>Pedaling Forward: The Evolution of Bicycling Infrastructure in 3 Canadian Cities from 2010 to 2022 </vt:lpstr>
      <vt:lpstr>Cycling … Healthy, but Dangerous?1</vt:lpstr>
      <vt:lpstr>The Pandemic Cycling Boom and Safer Streets</vt:lpstr>
      <vt:lpstr>Infrastructure: Is it Happening? How Do We Know?</vt:lpstr>
      <vt:lpstr>Research Objectives</vt:lpstr>
      <vt:lpstr>Data</vt:lpstr>
      <vt:lpstr>Methods: Verification</vt:lpstr>
      <vt:lpstr>Methods: Evaluation</vt:lpstr>
      <vt:lpstr>Results: Segment Inclusions and Exclusions</vt:lpstr>
      <vt:lpstr>Results: Installation Year Accuracy, Vancouver</vt:lpstr>
      <vt:lpstr>Results: Installation Year Accuracy, Calgary</vt:lpstr>
      <vt:lpstr>Results: Installation Year Accuracy, Toronto</vt:lpstr>
      <vt:lpstr>Results: Infrastructure per 1000 km of Roadway</vt:lpstr>
      <vt:lpstr>Results: Net Change per 1000 km of Roadway</vt:lpstr>
      <vt:lpstr>Results: Changes Since January 2020, Vancouver</vt:lpstr>
      <vt:lpstr>Results: Changes Since January 2020, Calgary</vt:lpstr>
      <vt:lpstr>Results: Changes Since January 2020, Toronto</vt:lpstr>
      <vt:lpstr>Discussion</vt:lpstr>
      <vt:lpstr>Conclusion</vt:lpstr>
      <vt:lpstr>Acknowledgements</vt:lpstr>
      <vt:lpstr>Thank You for Your Time!  Richard Wen  Postdoctoral Fellow richard.wen@utoronto.ca    R Code and Data for Figures and 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399</cp:revision>
  <dcterms:created xsi:type="dcterms:W3CDTF">2019-01-15T21:43:35Z</dcterms:created>
  <dcterms:modified xsi:type="dcterms:W3CDTF">2024-06-01T01:38:43Z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